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9" r:id="rId5"/>
    <p:sldId id="277" r:id="rId6"/>
    <p:sldId id="260" r:id="rId7"/>
    <p:sldId id="278" r:id="rId8"/>
    <p:sldId id="262" r:id="rId9"/>
    <p:sldId id="264" r:id="rId10"/>
    <p:sldId id="276" r:id="rId11"/>
    <p:sldId id="271" r:id="rId12"/>
    <p:sldId id="273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991EA6-0C32-420E-A704-E0A10FA86CB4}" v="2100" dt="2019-11-03T20:58:15.076"/>
    <p1510:client id="{42F60ED2-8ED4-4F47-B792-48CF3CB8BA40}" v="3" dt="2019-11-04T13:33:14.124"/>
    <p1510:client id="{B45424A8-D223-4246-8A0C-F7C36175ACA8}" v="325" dt="2019-11-03T19:25:50.7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2" d="100"/>
          <a:sy n="82" d="100"/>
        </p:scale>
        <p:origin x="5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30.10.2023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29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30.10.2023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96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30.10.2023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1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30.10.2023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91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30.10.2023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49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30.10.2023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81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30.10.2023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31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30.10.2023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7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30.10.2023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6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30.10.2023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38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30.10.2023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9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53BDC-9EAE-49FE-9892-958C9F845175}" type="datetimeFigureOut">
              <a:rPr lang="de-DE" smtClean="0"/>
              <a:t>30.10.2023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54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972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3023" y="4267832"/>
            <a:ext cx="5787483" cy="1297115"/>
          </a:xfrm>
        </p:spPr>
        <p:txBody>
          <a:bodyPr anchor="t">
            <a:noAutofit/>
          </a:bodyPr>
          <a:lstStyle/>
          <a:p>
            <a:r>
              <a:rPr lang="de-DE" sz="4400" b="1" dirty="0" err="1">
                <a:solidFill>
                  <a:srgbClr val="000000"/>
                </a:solidFill>
                <a:latin typeface="+mn-lt"/>
                <a:cs typeface="Calibri Light"/>
              </a:rPr>
              <a:t>Secretarieel</a:t>
            </a:r>
            <a:r>
              <a:rPr lang="de-DE" sz="4400" b="1" dirty="0">
                <a:solidFill>
                  <a:srgbClr val="000000"/>
                </a:solidFill>
                <a:latin typeface="+mn-lt"/>
                <a:cs typeface="Calibri Light"/>
              </a:rPr>
              <a:t> </a:t>
            </a:r>
            <a:r>
              <a:rPr lang="de-DE" sz="4400" b="1" dirty="0" err="1">
                <a:solidFill>
                  <a:srgbClr val="000000"/>
                </a:solidFill>
                <a:latin typeface="+mn-lt"/>
                <a:cs typeface="Calibri Light"/>
              </a:rPr>
              <a:t>jaarverslag</a:t>
            </a:r>
            <a:r>
              <a:rPr lang="de-DE" sz="4400" b="1" dirty="0">
                <a:solidFill>
                  <a:srgbClr val="000000"/>
                </a:solidFill>
                <a:latin typeface="+mn-lt"/>
                <a:cs typeface="Calibri Light"/>
              </a:rPr>
              <a:t> </a:t>
            </a:r>
            <a:br>
              <a:rPr lang="de-DE" sz="4400" b="1" dirty="0">
                <a:solidFill>
                  <a:srgbClr val="000000"/>
                </a:solidFill>
                <a:latin typeface="+mn-lt"/>
                <a:cs typeface="Calibri Light"/>
              </a:rPr>
            </a:br>
            <a:r>
              <a:rPr lang="de-DE" sz="4400" b="1" dirty="0">
                <a:solidFill>
                  <a:srgbClr val="000000"/>
                </a:solidFill>
                <a:latin typeface="+mn-lt"/>
                <a:cs typeface="Calibri Light"/>
              </a:rPr>
              <a:t>2022-2023</a:t>
            </a:r>
            <a:r>
              <a:rPr lang="de-DE" sz="4400" dirty="0">
                <a:solidFill>
                  <a:srgbClr val="000000"/>
                </a:solidFill>
                <a:latin typeface="+mn-lt"/>
                <a:cs typeface="Calibri Light"/>
              </a:rPr>
              <a:t> </a:t>
            </a:r>
          </a:p>
        </p:txBody>
      </p:sp>
      <p:sp>
        <p:nvSpPr>
          <p:cNvPr id="17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7121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073" y="2063492"/>
            <a:ext cx="3172974" cy="273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39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68C3C1B-5DE8-491F-B804-A7B768F30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39" y="1096983"/>
            <a:ext cx="3669161" cy="2760098"/>
          </a:xfrm>
        </p:spPr>
        <p:txBody>
          <a:bodyPr>
            <a:normAutofit/>
          </a:bodyPr>
          <a:lstStyle/>
          <a:p>
            <a:pPr algn="ctr"/>
            <a:r>
              <a:rPr lang="nl-NL" sz="4400" b="1" dirty="0">
                <a:solidFill>
                  <a:srgbClr val="FFFFFF"/>
                </a:solidFill>
                <a:latin typeface="+mn-lt"/>
                <a:cs typeface="Calibri Light"/>
              </a:rPr>
              <a:t>Spek de kas</a:t>
            </a:r>
            <a:endParaRPr lang="nl-NL" sz="4400" b="1" dirty="0">
              <a:solidFill>
                <a:srgbClr val="FFFFFF"/>
              </a:solidFill>
              <a:latin typeface="+mn-lt"/>
              <a:cs typeface="Times New Roman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D0004CC-BF5D-42A0-8539-4AACF050E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nl-NL" sz="2400" dirty="0">
                <a:solidFill>
                  <a:srgbClr val="000000"/>
                </a:solidFill>
                <a:cs typeface="Calibri"/>
              </a:rPr>
              <a:t>Met de spek de kas actie van dit jaar haalden we €594,10 op en met het gulle gebaar van Paul Engels werd dit bedrag verdubbeld.</a:t>
            </a:r>
          </a:p>
          <a:p>
            <a:pPr marL="0" indent="0">
              <a:buNone/>
            </a:pPr>
            <a:r>
              <a:rPr lang="nl-NL" sz="2400" dirty="0">
                <a:solidFill>
                  <a:srgbClr val="000000"/>
                </a:solidFill>
                <a:cs typeface="Calibri"/>
              </a:rPr>
              <a:t>Samen met het Olliepanel bedachten we een supergave activiteit met deze opbrengst.</a:t>
            </a:r>
          </a:p>
          <a:p>
            <a:pPr marL="0" indent="0">
              <a:buNone/>
            </a:pPr>
            <a:r>
              <a:rPr lang="nl-NL" sz="2400" dirty="0">
                <a:solidFill>
                  <a:srgbClr val="000000"/>
                </a:solidFill>
                <a:cs typeface="Calibri"/>
              </a:rPr>
              <a:t>Op 6 juli kwam een goochelaar naar school die in 3 voorstellingen alle leerlingen (en leerkrachten) in verwondering achterliet. </a:t>
            </a:r>
          </a:p>
          <a:p>
            <a:pPr marL="0" indent="0">
              <a:buNone/>
            </a:pPr>
            <a:r>
              <a:rPr lang="nl-NL" sz="2400" dirty="0">
                <a:solidFill>
                  <a:srgbClr val="000000"/>
                </a:solidFill>
                <a:cs typeface="Calibri"/>
              </a:rPr>
              <a:t>Na afloop was er voor iedereen een zakje vers gebakken popcorn.</a:t>
            </a:r>
          </a:p>
          <a:p>
            <a:pPr marL="0" indent="0">
              <a:buNone/>
            </a:pPr>
            <a:endParaRPr lang="nl-NL" sz="2400" dirty="0">
              <a:solidFill>
                <a:srgbClr val="000000"/>
              </a:solidFill>
              <a:cs typeface="Calibri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066" y="3124573"/>
            <a:ext cx="2840982" cy="213378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90885">
            <a:off x="2176293" y="4006252"/>
            <a:ext cx="1729525" cy="3074711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8116">
            <a:off x="3112558" y="3288875"/>
            <a:ext cx="1993565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248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7900B89-8E8A-4C9A-8BAA-899BCBB38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576" y="1147777"/>
            <a:ext cx="3669161" cy="2760098"/>
          </a:xfrm>
        </p:spPr>
        <p:txBody>
          <a:bodyPr>
            <a:normAutofit/>
          </a:bodyPr>
          <a:lstStyle/>
          <a:p>
            <a:pPr algn="ctr"/>
            <a:r>
              <a:rPr lang="nl-NL" sz="4400" b="1" dirty="0">
                <a:solidFill>
                  <a:srgbClr val="FFFFFF"/>
                </a:solidFill>
                <a:latin typeface="+mn-lt"/>
                <a:cs typeface="Calibri Light"/>
              </a:rPr>
              <a:t>Gekke </a:t>
            </a:r>
            <a:r>
              <a:rPr lang="nl-NL" sz="4400" b="1" dirty="0" err="1">
                <a:solidFill>
                  <a:srgbClr val="FFFFFF"/>
                </a:solidFill>
                <a:latin typeface="+mn-lt"/>
                <a:cs typeface="Calibri Light"/>
              </a:rPr>
              <a:t>haardag</a:t>
            </a:r>
            <a:endParaRPr lang="nl-NL" sz="4400" b="1" dirty="0">
              <a:solidFill>
                <a:srgbClr val="FFFFFF"/>
              </a:solidFill>
              <a:latin typeface="+mn-lt"/>
              <a:cs typeface="Times New Roman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13F78F-E0E4-4B06-B0FE-3E3D65565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nl-NL" sz="2400" dirty="0">
              <a:solidFill>
                <a:srgbClr val="000000"/>
              </a:solidFill>
              <a:latin typeface="Times New Roman"/>
              <a:cs typeface="Calibri" panose="020F0502020204030204"/>
            </a:endParaRPr>
          </a:p>
          <a:p>
            <a:pPr marL="0" indent="0">
              <a:buNone/>
            </a:pPr>
            <a:endParaRPr lang="nl-NL" sz="2400" dirty="0">
              <a:solidFill>
                <a:srgbClr val="000000"/>
              </a:solidFill>
              <a:latin typeface="Times New Roman"/>
            </a:endParaRPr>
          </a:p>
          <a:p>
            <a:endParaRPr lang="nl-NL" sz="2400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299200" y="635000"/>
            <a:ext cx="51059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sz="2400" dirty="0"/>
              <a:t>En dan is daar het einde van het schooljaar.</a:t>
            </a:r>
          </a:p>
          <a:p>
            <a:r>
              <a:rPr lang="nl-NL" sz="2400" dirty="0"/>
              <a:t>Traditiegetrouw, omdat we het gewoon te leuk vinden, werd ook dit schooljaar afgesloten met mooie, creatieve en gekke creaties van/met/in/op de haren en met een lekker ijsje van het IJshofje.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613C56B-EBB8-79DC-979D-86B6C6AB1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58341">
            <a:off x="1083422" y="2906221"/>
            <a:ext cx="2392264" cy="302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90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98F711-649C-4697-8FC1-535F85BCE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ctr"/>
            <a:r>
              <a:rPr lang="nl-NL" sz="4400" b="1" dirty="0">
                <a:solidFill>
                  <a:schemeClr val="accent1"/>
                </a:solidFill>
                <a:latin typeface="+mn-lt"/>
                <a:cs typeface="Calibri Light"/>
              </a:rPr>
              <a:t>BEDANKT!!</a:t>
            </a:r>
            <a:endParaRPr lang="nl-NL" sz="4400" b="1" dirty="0">
              <a:solidFill>
                <a:schemeClr val="accent1"/>
              </a:solidFill>
              <a:latin typeface="+mn-lt"/>
              <a:cs typeface="Times New Roman"/>
            </a:endParaRPr>
          </a:p>
        </p:txBody>
      </p: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F0345F-B679-45C8-AD4D-890A95E1A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nl-NL" sz="2400" dirty="0">
              <a:latin typeface="Times New Roman"/>
              <a:cs typeface="Calibri"/>
            </a:endParaRPr>
          </a:p>
          <a:p>
            <a:pPr marL="0" indent="0">
              <a:buNone/>
            </a:pPr>
            <a:r>
              <a:rPr lang="nl-NL" sz="2600" dirty="0">
                <a:cs typeface="Calibri"/>
              </a:rPr>
              <a:t>We willen alle ouderraadleden, de leden van de werkgroepen, de klassenouders, het team van school en het MT enorm bedanken voor de fijne samenwerking, alle hulp en inzet!</a:t>
            </a:r>
          </a:p>
          <a:p>
            <a:pPr marL="0" indent="0">
              <a:buNone/>
            </a:pPr>
            <a:r>
              <a:rPr lang="nl-NL" sz="2600" dirty="0">
                <a:cs typeface="Calibri"/>
              </a:rPr>
              <a:t>Samen hebben we weer een aantal onvergetelijke momenten gecreëerd voor de kinderen van den Doelhof.</a:t>
            </a:r>
          </a:p>
          <a:p>
            <a:endParaRPr lang="nl-NL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497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77A90E3-0255-4C2B-9279-5828434A1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9" y="1066463"/>
            <a:ext cx="3669161" cy="2760098"/>
          </a:xfrm>
        </p:spPr>
        <p:txBody>
          <a:bodyPr>
            <a:normAutofit/>
          </a:bodyPr>
          <a:lstStyle/>
          <a:p>
            <a:pPr algn="ctr"/>
            <a:r>
              <a:rPr lang="nl-NL" sz="4400" b="1" dirty="0">
                <a:solidFill>
                  <a:srgbClr val="FFFFFF"/>
                </a:solidFill>
                <a:cs typeface="Calibri Light"/>
              </a:rPr>
              <a:t>In vogelvlucht</a:t>
            </a:r>
            <a:endParaRPr lang="nl-NL" sz="4400" b="1" dirty="0">
              <a:solidFill>
                <a:srgbClr val="FFFFFF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64D573-A6C5-4E9D-AE22-515D1E044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5"/>
            <a:ext cx="5306084" cy="5442817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nl-NL" sz="2400" dirty="0">
              <a:cs typeface="Calibri"/>
            </a:endParaRPr>
          </a:p>
          <a:p>
            <a:endParaRPr lang="nl-NL" sz="2400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7558977" y="350335"/>
            <a:ext cx="360195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Het inloopkwartiertje wordt op ons verzoek nieuw leven ingeblazen.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err="1"/>
              <a:t>Social</a:t>
            </a:r>
            <a:r>
              <a:rPr lang="nl-NL" sz="2400" dirty="0"/>
              <a:t> Schools wordt </a:t>
            </a:r>
            <a:r>
              <a:rPr lang="nl-NL" sz="2400" dirty="0" err="1"/>
              <a:t>unitbreed</a:t>
            </a:r>
            <a:r>
              <a:rPr lang="nl-NL" sz="2400" dirty="0"/>
              <a:t> ingericht </a:t>
            </a:r>
            <a:r>
              <a:rPr lang="nl-NL" sz="2400" dirty="0" err="1"/>
              <a:t>ipv</a:t>
            </a:r>
            <a:r>
              <a:rPr lang="nl-NL" sz="2400" dirty="0"/>
              <a:t> per stamgroep.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We flyeren tijdens de inloopmiddag voor 4-jarigen om beter zichtbaar te worden voor ouders.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We hebben input gegeven op het koersplan 2023-2027.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04580">
            <a:off x="2138910" y="4926399"/>
            <a:ext cx="3098762" cy="66976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9905">
            <a:off x="208536" y="3362951"/>
            <a:ext cx="1899806" cy="2700569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3539" y="3654774"/>
            <a:ext cx="1171575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54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2B0E925-A75B-422B-B3B1-AA9E6A11B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71" y="1263288"/>
            <a:ext cx="3669161" cy="2760098"/>
          </a:xfrm>
        </p:spPr>
        <p:txBody>
          <a:bodyPr>
            <a:normAutofit/>
          </a:bodyPr>
          <a:lstStyle/>
          <a:p>
            <a:pPr algn="ctr"/>
            <a:r>
              <a:rPr lang="nl-NL" b="1" dirty="0">
                <a:solidFill>
                  <a:srgbClr val="FFFFFF"/>
                </a:solidFill>
                <a:cs typeface="Calibri Light"/>
              </a:rPr>
              <a:t>I</a:t>
            </a:r>
            <a:r>
              <a:rPr lang="nl-NL" sz="4400" b="1" dirty="0">
                <a:solidFill>
                  <a:srgbClr val="FFFFFF"/>
                </a:solidFill>
                <a:cs typeface="Calibri Light"/>
              </a:rPr>
              <a:t>n vogelvlucht</a:t>
            </a:r>
            <a:endParaRPr lang="nl-NL" sz="4400" b="1" dirty="0">
              <a:solidFill>
                <a:srgbClr val="FFFFFF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69BFF1-31F2-4A51-BD8B-E37CA4D10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8911" y="300061"/>
            <a:ext cx="4793016" cy="5141734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nl-NL" sz="2400" dirty="0">
              <a:solidFill>
                <a:srgbClr val="000000"/>
              </a:solidFill>
              <a:ea typeface="+mn-lt"/>
              <a:cs typeface="+mn-lt"/>
            </a:endParaRPr>
          </a:p>
          <a:p>
            <a:endParaRPr lang="nl-NL" sz="2400" dirty="0">
              <a:solidFill>
                <a:srgbClr val="000000"/>
              </a:solidFill>
              <a:ea typeface="+mn-lt"/>
              <a:cs typeface="+mn-lt"/>
            </a:endParaRPr>
          </a:p>
          <a:p>
            <a:endParaRPr lang="nl-NL" sz="2400" dirty="0">
              <a:solidFill>
                <a:srgbClr val="000000"/>
              </a:solidFill>
              <a:cs typeface="Calibri"/>
            </a:endParaRPr>
          </a:p>
          <a:p>
            <a:endParaRPr lang="nl-NL" sz="2400" dirty="0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endParaRPr lang="nl-NL" sz="2400" dirty="0">
              <a:solidFill>
                <a:srgbClr val="000000"/>
              </a:solidFill>
              <a:cs typeface="Calibri"/>
            </a:endParaRPr>
          </a:p>
          <a:p>
            <a:endParaRPr lang="nl-NL" sz="2400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5765674" y="189261"/>
            <a:ext cx="613267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We gaan samenwerken met de OR Heihorst bij een aantal activiteiten. De fruitspies, de oliebol en het ijsje worden voortaan op beide scholen namens de OR uitgedeeld.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Met een nieuwe samenwerkingspartner “Geld voor school” gaan we weer kleding inzamelen.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We hebben enorm ons best gedaan om nieuwe leden voor de OR te werven.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We namen afscheid van Paul als directeur en maakten kennis met Marcel, zijn opvolger.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We namen afscheid van Nicole en Hilde en konden gelukkig heel veel nieuwe leden welkom heten!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04150">
            <a:off x="252001" y="4021781"/>
            <a:ext cx="1356064" cy="1921791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6072">
            <a:off x="2606614" y="3181985"/>
            <a:ext cx="1291286" cy="1722856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5359" y="4568073"/>
            <a:ext cx="1162270" cy="94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96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68C3C1B-5DE8-491F-B804-A7B768F30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87" y="1349123"/>
            <a:ext cx="3669161" cy="2760098"/>
          </a:xfrm>
        </p:spPr>
        <p:txBody>
          <a:bodyPr>
            <a:normAutofit/>
          </a:bodyPr>
          <a:lstStyle/>
          <a:p>
            <a:pPr algn="ctr"/>
            <a:r>
              <a:rPr lang="nl-NL" sz="4400" b="1" dirty="0">
                <a:solidFill>
                  <a:srgbClr val="FFFFFF"/>
                </a:solidFill>
                <a:latin typeface="+mn-lt"/>
                <a:cs typeface="Calibri Light"/>
              </a:rPr>
              <a:t>Start van het schooljaar</a:t>
            </a:r>
            <a:endParaRPr lang="nl-NL" sz="4400" b="1" dirty="0">
              <a:solidFill>
                <a:srgbClr val="FFFFFF"/>
              </a:solidFill>
              <a:latin typeface="+mn-lt"/>
              <a:cs typeface="Times New Roman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D0004CC-BF5D-42A0-8539-4AACF050E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nl-NL" sz="2400" dirty="0">
                <a:solidFill>
                  <a:srgbClr val="000000"/>
                </a:solidFill>
                <a:cs typeface="Calibri"/>
              </a:rPr>
              <a:t>Op de eerste schooldag waren ouders al vroeg actief op school: In de teamkamer werd een overheerlijke en gezonde traktatie in elkaar gestoken voor alle kinderen en medewerkers van Den Doelhof!</a:t>
            </a:r>
          </a:p>
          <a:p>
            <a:pPr marL="0" indent="0">
              <a:buNone/>
            </a:pPr>
            <a:endParaRPr lang="nl-NL" sz="2400" dirty="0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r>
              <a:rPr lang="nl-NL" sz="2400" dirty="0">
                <a:solidFill>
                  <a:srgbClr val="000000"/>
                </a:solidFill>
                <a:cs typeface="Calibri"/>
              </a:rPr>
              <a:t>We bedanken de Versmarkt wederom voor hun bijdrage hierin.</a:t>
            </a:r>
          </a:p>
          <a:p>
            <a:pPr marL="0" indent="0">
              <a:buNone/>
            </a:pPr>
            <a:endParaRPr lang="nl-NL" sz="2400" dirty="0">
              <a:solidFill>
                <a:srgbClr val="000000"/>
              </a:solidFill>
              <a:cs typeface="Calibri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46914">
            <a:off x="2314389" y="3714693"/>
            <a:ext cx="1384298" cy="184921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23" y="3601534"/>
            <a:ext cx="1367418" cy="243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270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F3EC7A7-9EAA-437B-B655-781690647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6" y="1250753"/>
            <a:ext cx="4233004" cy="2760098"/>
          </a:xfrm>
        </p:spPr>
        <p:txBody>
          <a:bodyPr>
            <a:normAutofit/>
          </a:bodyPr>
          <a:lstStyle/>
          <a:p>
            <a:pPr algn="ctr"/>
            <a:r>
              <a:rPr lang="nl-NL" sz="4400" b="1" dirty="0">
                <a:solidFill>
                  <a:srgbClr val="FFFFFF"/>
                </a:solidFill>
                <a:latin typeface="+mn-lt"/>
                <a:cs typeface="Calibri Light"/>
              </a:rPr>
              <a:t>Schoolfotograaf</a:t>
            </a:r>
            <a:br>
              <a:rPr lang="nl-NL" sz="4400" b="1" dirty="0">
                <a:solidFill>
                  <a:srgbClr val="FFFFFF"/>
                </a:solidFill>
                <a:latin typeface="Times New Roman"/>
                <a:cs typeface="Calibri Light"/>
              </a:rPr>
            </a:br>
            <a:endParaRPr lang="nl-NL" sz="44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BA5571-F6BF-4D6A-B6A2-17DCD60FC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nl-NL" sz="1300" dirty="0">
              <a:solidFill>
                <a:srgbClr val="000000"/>
              </a:solidFill>
              <a:latin typeface="Times New Roman"/>
              <a:cs typeface="Calibri"/>
            </a:endParaRPr>
          </a:p>
          <a:p>
            <a:pPr marL="0" indent="0">
              <a:buNone/>
            </a:pPr>
            <a:r>
              <a:rPr lang="nl-NL" sz="2400" dirty="0">
                <a:solidFill>
                  <a:srgbClr val="000000"/>
                </a:solidFill>
                <a:cs typeface="Calibri"/>
              </a:rPr>
              <a:t>Inmiddels ook een jaarlijks terugkerende activiteit; de schoolfotograaf. </a:t>
            </a:r>
          </a:p>
          <a:p>
            <a:pPr marL="0" indent="0">
              <a:buNone/>
            </a:pPr>
            <a:r>
              <a:rPr lang="nl-NL" sz="2400" dirty="0">
                <a:solidFill>
                  <a:srgbClr val="000000"/>
                </a:solidFill>
                <a:cs typeface="Calibri"/>
              </a:rPr>
              <a:t>Dit jaar al in september, zodat we een heel schooljaar van de foto’s konden genieten. In 2 dagen tijd werden alle leerlingen en medewerkers van den Doelhof op de foto gezet.</a:t>
            </a:r>
          </a:p>
          <a:p>
            <a:pPr marL="0" indent="0">
              <a:buNone/>
            </a:pPr>
            <a:endParaRPr lang="nl-NL" sz="1300" dirty="0">
              <a:solidFill>
                <a:srgbClr val="000000"/>
              </a:solidFill>
              <a:latin typeface="Times New Roman"/>
              <a:cs typeface="Calibri"/>
            </a:endParaRPr>
          </a:p>
          <a:p>
            <a:endParaRPr lang="nl-NL" sz="1300" dirty="0">
              <a:solidFill>
                <a:srgbClr val="000000"/>
              </a:solidFill>
              <a:cs typeface="Calibri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802" y="3055435"/>
            <a:ext cx="2359993" cy="314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71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A4197E4-FBD3-45D1-BE8D-07C615279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5" y="1093088"/>
            <a:ext cx="3669161" cy="2760098"/>
          </a:xfrm>
        </p:spPr>
        <p:txBody>
          <a:bodyPr>
            <a:normAutofit/>
          </a:bodyPr>
          <a:lstStyle/>
          <a:p>
            <a:pPr algn="ctr"/>
            <a:r>
              <a:rPr lang="nl-NL" sz="4400" b="1" dirty="0">
                <a:solidFill>
                  <a:srgbClr val="FFFFFF"/>
                </a:solidFill>
                <a:latin typeface="+mn-lt"/>
                <a:cs typeface="Calibri Light"/>
              </a:rPr>
              <a:t>Sinterklaas</a:t>
            </a:r>
            <a:endParaRPr lang="nl-NL" sz="4400" b="1" dirty="0">
              <a:solidFill>
                <a:srgbClr val="FFFFFF"/>
              </a:solidFill>
              <a:latin typeface="+mn-lt"/>
              <a:cs typeface="Times New Roman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6B37B3-E1E9-4C7F-897D-540DF9C73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nl-NL" sz="2400" dirty="0">
                <a:solidFill>
                  <a:srgbClr val="000000"/>
                </a:solidFill>
                <a:cs typeface="Calibri"/>
              </a:rPr>
              <a:t>Op 2 december hadden de units van de onderbouw allemaal een meet-and-</a:t>
            </a:r>
            <a:r>
              <a:rPr lang="nl-NL" sz="2400" dirty="0" err="1">
                <a:solidFill>
                  <a:srgbClr val="000000"/>
                </a:solidFill>
                <a:cs typeface="Calibri"/>
              </a:rPr>
              <a:t>greet</a:t>
            </a:r>
            <a:r>
              <a:rPr lang="nl-NL" sz="2400" dirty="0">
                <a:solidFill>
                  <a:srgbClr val="000000"/>
                </a:solidFill>
                <a:cs typeface="Calibri"/>
              </a:rPr>
              <a:t> met Sinterklaas en de pieten in de grote hal.</a:t>
            </a:r>
          </a:p>
          <a:p>
            <a:pPr marL="0" indent="0">
              <a:buNone/>
            </a:pPr>
            <a:r>
              <a:rPr lang="nl-NL" sz="2400" dirty="0">
                <a:solidFill>
                  <a:srgbClr val="000000"/>
                </a:solidFill>
                <a:cs typeface="Calibri"/>
              </a:rPr>
              <a:t>Gedichten voorlezen …    Samen leuke spelletjes en andere activiteiten doen…</a:t>
            </a:r>
          </a:p>
          <a:p>
            <a:pPr marL="0" indent="0">
              <a:buNone/>
            </a:pPr>
            <a:r>
              <a:rPr lang="nl-NL" sz="2400" dirty="0">
                <a:solidFill>
                  <a:srgbClr val="000000"/>
                </a:solidFill>
                <a:cs typeface="Calibri"/>
              </a:rPr>
              <a:t>En natuurlijk voor elke leerling een persoonlijk cadeautje.</a:t>
            </a:r>
          </a:p>
          <a:p>
            <a:endParaRPr lang="nl-NL" sz="1700" dirty="0">
              <a:solidFill>
                <a:srgbClr val="000000"/>
              </a:solidFill>
              <a:cs typeface="Calibri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660" y="3417183"/>
            <a:ext cx="1460810" cy="258812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2700" y="3053310"/>
            <a:ext cx="2114659" cy="205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40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A4197E4-FBD3-45D1-BE8D-07C615279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48215"/>
            <a:ext cx="3669161" cy="2732048"/>
          </a:xfrm>
        </p:spPr>
        <p:txBody>
          <a:bodyPr>
            <a:normAutofit/>
          </a:bodyPr>
          <a:lstStyle/>
          <a:p>
            <a:pPr algn="ctr"/>
            <a:r>
              <a:rPr lang="nl-NL" sz="4400" b="1" dirty="0">
                <a:solidFill>
                  <a:srgbClr val="FFFFFF"/>
                </a:solidFill>
                <a:latin typeface="+mn-lt"/>
                <a:cs typeface="Calibri Light"/>
              </a:rPr>
              <a:t>Decoratie</a:t>
            </a:r>
            <a:endParaRPr lang="nl-NL" sz="4400" b="1" dirty="0">
              <a:solidFill>
                <a:srgbClr val="FFFFFF"/>
              </a:solidFill>
              <a:latin typeface="+mn-lt"/>
              <a:cs typeface="Times New Roman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6B37B3-E1E9-4C7F-897D-540DF9C73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nl-NL" sz="2400" dirty="0">
                <a:solidFill>
                  <a:srgbClr val="000000"/>
                </a:solidFill>
                <a:cs typeface="Calibri"/>
              </a:rPr>
              <a:t>Met de ervaring van het vorige jaar is een compleet decoratieplan opgesteld voor Sint, Kerst en carnaval.</a:t>
            </a:r>
          </a:p>
          <a:p>
            <a:pPr marL="0" indent="0">
              <a:buNone/>
            </a:pPr>
            <a:r>
              <a:rPr lang="nl-NL" sz="2400" dirty="0">
                <a:solidFill>
                  <a:srgbClr val="000000"/>
                </a:solidFill>
                <a:cs typeface="Calibri"/>
              </a:rPr>
              <a:t>Complimenten voor deze werkgroep; de school ziet er telkens sfeervol uit.</a:t>
            </a:r>
          </a:p>
          <a:p>
            <a:endParaRPr lang="nl-NL" sz="1700" dirty="0">
              <a:solidFill>
                <a:srgbClr val="000000"/>
              </a:solidFill>
              <a:cs typeface="Calibri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77" y="3780263"/>
            <a:ext cx="1589048" cy="211873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031" y="3144643"/>
            <a:ext cx="1630866" cy="217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64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7B428EF-FE5F-45F7-8789-6DEB7899F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19" y="1159727"/>
            <a:ext cx="3669161" cy="2497873"/>
          </a:xfrm>
        </p:spPr>
        <p:txBody>
          <a:bodyPr>
            <a:normAutofit/>
          </a:bodyPr>
          <a:lstStyle/>
          <a:p>
            <a:pPr algn="ctr"/>
            <a:r>
              <a:rPr lang="nl-NL" sz="4400" b="1" dirty="0">
                <a:solidFill>
                  <a:srgbClr val="FFFFFF"/>
                </a:solidFill>
                <a:latin typeface="+mn-lt"/>
                <a:cs typeface="Calibri Light"/>
              </a:rPr>
              <a:t>Start </a:t>
            </a:r>
            <a:br>
              <a:rPr lang="nl-NL" sz="4400" b="1" dirty="0">
                <a:solidFill>
                  <a:srgbClr val="FFFFFF"/>
                </a:solidFill>
                <a:latin typeface="+mn-lt"/>
                <a:cs typeface="Calibri Light"/>
              </a:rPr>
            </a:br>
            <a:r>
              <a:rPr lang="nl-NL" sz="4400" b="1" dirty="0">
                <a:solidFill>
                  <a:srgbClr val="FFFFFF"/>
                </a:solidFill>
                <a:latin typeface="+mn-lt"/>
                <a:cs typeface="Calibri Light"/>
              </a:rPr>
              <a:t>nieuw jaar</a:t>
            </a:r>
            <a:endParaRPr lang="nl-NL" sz="4400" b="1" dirty="0">
              <a:solidFill>
                <a:srgbClr val="FFFFFF"/>
              </a:solidFill>
              <a:latin typeface="+mn-lt"/>
              <a:cs typeface="Times New Roman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726783-F591-46F8-AD6D-EC0EE0935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nl-NL" sz="2400" dirty="0">
                <a:solidFill>
                  <a:srgbClr val="000000"/>
                </a:solidFill>
                <a:cs typeface="Calibri"/>
              </a:rPr>
              <a:t>Een nieuwe activiteit! In plaats van een kerstlunch kozen we deze keer voor een goede start van het jaar 2023.</a:t>
            </a:r>
          </a:p>
          <a:p>
            <a:pPr marL="0" indent="0">
              <a:buNone/>
            </a:pPr>
            <a:r>
              <a:rPr lang="nl-NL" sz="2400" dirty="0">
                <a:solidFill>
                  <a:srgbClr val="000000"/>
                </a:solidFill>
                <a:cs typeface="Calibri"/>
              </a:rPr>
              <a:t>Alle leerlingen en leerkrachten werden getrakteerd op een heerlijke oliebol van het </a:t>
            </a:r>
            <a:r>
              <a:rPr lang="nl-NL" sz="2400" dirty="0" err="1">
                <a:solidFill>
                  <a:srgbClr val="000000"/>
                </a:solidFill>
                <a:cs typeface="Calibri"/>
              </a:rPr>
              <a:t>Yshofje</a:t>
            </a:r>
            <a:r>
              <a:rPr lang="nl-NL" sz="2400" dirty="0">
                <a:solidFill>
                  <a:srgbClr val="000000"/>
                </a:solidFill>
                <a:cs typeface="Calibri"/>
              </a:rPr>
              <a:t>. Dat was smullen!</a:t>
            </a:r>
          </a:p>
          <a:p>
            <a:pPr marL="0" indent="0">
              <a:buNone/>
            </a:pPr>
            <a:endParaRPr lang="nl-NL" sz="2400" dirty="0">
              <a:solidFill>
                <a:srgbClr val="000000"/>
              </a:solidFill>
              <a:cs typeface="Calibri"/>
            </a:endParaRPr>
          </a:p>
          <a:p>
            <a:endParaRPr lang="nl-NL" sz="2200" dirty="0">
              <a:solidFill>
                <a:srgbClr val="000000"/>
              </a:solidFill>
              <a:cs typeface="Calibri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5040">
            <a:off x="1715445" y="3360160"/>
            <a:ext cx="2032462" cy="270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525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F3EC7A7-9EAA-437B-B655-781690647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462" y="1042639"/>
            <a:ext cx="3669161" cy="2386361"/>
          </a:xfrm>
        </p:spPr>
        <p:txBody>
          <a:bodyPr>
            <a:normAutofit/>
          </a:bodyPr>
          <a:lstStyle/>
          <a:p>
            <a:pPr algn="ctr"/>
            <a:r>
              <a:rPr lang="nl-NL" sz="4400" b="1" dirty="0">
                <a:solidFill>
                  <a:srgbClr val="FFFFFF"/>
                </a:solidFill>
                <a:latin typeface="+mn-lt"/>
                <a:cs typeface="Calibri Light"/>
              </a:rPr>
              <a:t>Carnaval</a:t>
            </a:r>
            <a:br>
              <a:rPr lang="nl-NL" sz="4400" b="1" dirty="0">
                <a:solidFill>
                  <a:srgbClr val="FFFFFF"/>
                </a:solidFill>
                <a:latin typeface="Times New Roman"/>
                <a:cs typeface="Calibri Light"/>
              </a:rPr>
            </a:br>
            <a:endParaRPr lang="nl-NL" sz="44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BA5571-F6BF-4D6A-B6A2-17DCD60FC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nl-NL" sz="1300" dirty="0">
              <a:solidFill>
                <a:srgbClr val="000000"/>
              </a:solidFill>
              <a:latin typeface="Times New Roman"/>
              <a:cs typeface="Calibri"/>
            </a:endParaRPr>
          </a:p>
          <a:p>
            <a:pPr marL="0" indent="0">
              <a:buNone/>
            </a:pPr>
            <a:r>
              <a:rPr lang="nl-NL" sz="2400" dirty="0">
                <a:solidFill>
                  <a:srgbClr val="000000"/>
                </a:solidFill>
                <a:cs typeface="Calibri"/>
              </a:rPr>
              <a:t>Wat een feest, de ‘</a:t>
            </a:r>
            <a:r>
              <a:rPr lang="nl-NL" sz="2400" dirty="0" err="1">
                <a:solidFill>
                  <a:srgbClr val="000000"/>
                </a:solidFill>
                <a:cs typeface="Calibri"/>
              </a:rPr>
              <a:t>Wichteróptòcht</a:t>
            </a:r>
            <a:r>
              <a:rPr lang="nl-NL" sz="2400" dirty="0">
                <a:solidFill>
                  <a:srgbClr val="000000"/>
                </a:solidFill>
                <a:cs typeface="Calibri"/>
              </a:rPr>
              <a:t>’ kon weer georganiseerd worden. Op vrijdagmiddag genoot het toegestroomde publiek van alle mooie, gekke en leuke creaties die de leerlingen hadden bedacht en gemaakt.</a:t>
            </a:r>
          </a:p>
          <a:p>
            <a:pPr marL="0" indent="0">
              <a:buNone/>
            </a:pPr>
            <a:r>
              <a:rPr lang="nl-NL" sz="2400" dirty="0">
                <a:solidFill>
                  <a:srgbClr val="000000"/>
                </a:solidFill>
                <a:cs typeface="Calibri"/>
              </a:rPr>
              <a:t>Op het schoolplein werd aansluitend het </a:t>
            </a:r>
            <a:r>
              <a:rPr lang="nl-NL" sz="2400" dirty="0" err="1">
                <a:solidFill>
                  <a:srgbClr val="000000"/>
                </a:solidFill>
                <a:cs typeface="Calibri"/>
              </a:rPr>
              <a:t>vastelaovendféstje</a:t>
            </a:r>
            <a:r>
              <a:rPr lang="nl-NL" sz="2400" dirty="0">
                <a:solidFill>
                  <a:srgbClr val="000000"/>
                </a:solidFill>
                <a:cs typeface="Calibri"/>
              </a:rPr>
              <a:t> gevierd onder aanvoering van prins Erwin </a:t>
            </a:r>
            <a:r>
              <a:rPr lang="nl-NL" sz="2400" dirty="0" err="1">
                <a:solidFill>
                  <a:srgbClr val="000000"/>
                </a:solidFill>
                <a:cs typeface="Calibri"/>
              </a:rPr>
              <a:t>d’n</a:t>
            </a:r>
            <a:r>
              <a:rPr lang="nl-NL" sz="2400" dirty="0">
                <a:solidFill>
                  <a:srgbClr val="000000"/>
                </a:solidFill>
                <a:cs typeface="Calibri"/>
              </a:rPr>
              <a:t> </a:t>
            </a:r>
            <a:r>
              <a:rPr lang="nl-NL" sz="2400" dirty="0" err="1">
                <a:solidFill>
                  <a:srgbClr val="000000"/>
                </a:solidFill>
                <a:cs typeface="Calibri"/>
              </a:rPr>
              <a:t>uurste</a:t>
            </a:r>
            <a:r>
              <a:rPr lang="nl-NL" sz="2400" dirty="0">
                <a:solidFill>
                  <a:srgbClr val="000000"/>
                </a:solidFill>
                <a:cs typeface="Calibri"/>
              </a:rPr>
              <a:t>.</a:t>
            </a:r>
          </a:p>
          <a:p>
            <a:pPr marL="0" indent="0">
              <a:buNone/>
            </a:pPr>
            <a:endParaRPr lang="nl-NL" sz="1300" dirty="0">
              <a:solidFill>
                <a:srgbClr val="000000"/>
              </a:solidFill>
              <a:latin typeface="Times New Roman"/>
              <a:cs typeface="Calibri"/>
            </a:endParaRPr>
          </a:p>
          <a:p>
            <a:endParaRPr lang="nl-NL" sz="1300" dirty="0">
              <a:solidFill>
                <a:srgbClr val="000000"/>
              </a:solidFill>
              <a:cs typeface="Calibri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24" y="2955492"/>
            <a:ext cx="4847063" cy="362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710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590</Words>
  <Application>Microsoft Office PowerPoint</Application>
  <PresentationFormat>Breedbeeld</PresentationFormat>
  <Paragraphs>56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Kantoorthema</vt:lpstr>
      <vt:lpstr>Secretarieel jaarverslag  2022-2023 </vt:lpstr>
      <vt:lpstr>In vogelvlucht</vt:lpstr>
      <vt:lpstr>In vogelvlucht</vt:lpstr>
      <vt:lpstr>Start van het schooljaar</vt:lpstr>
      <vt:lpstr>Schoolfotograaf </vt:lpstr>
      <vt:lpstr>Sinterklaas</vt:lpstr>
      <vt:lpstr>Decoratie</vt:lpstr>
      <vt:lpstr>Start  nieuw jaar</vt:lpstr>
      <vt:lpstr>Carnaval </vt:lpstr>
      <vt:lpstr>Spek de kas</vt:lpstr>
      <vt:lpstr>Gekke haardag</vt:lpstr>
      <vt:lpstr>BEDANKT!!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Pellemans, CMC Chantal</dc:creator>
  <cp:lastModifiedBy>Jannie Sanders</cp:lastModifiedBy>
  <cp:revision>517</cp:revision>
  <dcterms:created xsi:type="dcterms:W3CDTF">2019-11-03T19:08:15Z</dcterms:created>
  <dcterms:modified xsi:type="dcterms:W3CDTF">2023-10-30T21:53:10Z</dcterms:modified>
</cp:coreProperties>
</file>